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7"/>
  </p:notesMasterIdLst>
  <p:sldIdLst>
    <p:sldId id="256" r:id="rId2"/>
    <p:sldId id="260" r:id="rId3"/>
    <p:sldId id="257" r:id="rId4"/>
    <p:sldId id="258" r:id="rId5"/>
    <p:sldId id="259"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Preston" initials="JP"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750"/>
    <p:restoredTop sz="94595"/>
  </p:normalViewPr>
  <p:slideViewPr>
    <p:cSldViewPr snapToGrid="0" snapToObjects="1">
      <p:cViewPr varScale="1">
        <p:scale>
          <a:sx n="72" d="100"/>
          <a:sy n="72" d="100"/>
        </p:scale>
        <p:origin x="208" y="7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1C6381-D06A-E141-95D7-B7785FAA0CA2}" type="datetimeFigureOut">
              <a:rPr lang="en-US" smtClean="0"/>
              <a:t>6/27/17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4663EC7-6910-FA4E-8567-11755F90119E}" type="slidenum">
              <a:rPr lang="en-US" smtClean="0"/>
              <a:t>‹#›</a:t>
            </a:fld>
            <a:endParaRPr lang="en-US"/>
          </a:p>
        </p:txBody>
      </p:sp>
    </p:spTree>
    <p:extLst>
      <p:ext uri="{BB962C8B-B14F-4D97-AF65-F5344CB8AC3E}">
        <p14:creationId xmlns:p14="http://schemas.microsoft.com/office/powerpoint/2010/main" val="130160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663EC7-6910-FA4E-8567-11755F90119E}" type="slidenum">
              <a:rPr lang="en-US" smtClean="0"/>
              <a:t>5</a:t>
            </a:fld>
            <a:endParaRPr lang="en-US"/>
          </a:p>
        </p:txBody>
      </p:sp>
    </p:spTree>
    <p:extLst>
      <p:ext uri="{BB962C8B-B14F-4D97-AF65-F5344CB8AC3E}">
        <p14:creationId xmlns:p14="http://schemas.microsoft.com/office/powerpoint/2010/main" val="186359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6/27/17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6/27/17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6/27/17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6/27/17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6/27/17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6/27/17</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695" y="1946982"/>
            <a:ext cx="7747905" cy="3185392"/>
          </a:xfrm>
        </p:spPr>
        <p:txBody>
          <a:bodyPr/>
          <a:lstStyle/>
          <a:p>
            <a:r>
              <a:rPr lang="en-US" dirty="0"/>
              <a:t>Regeneration</a:t>
            </a:r>
            <a:br>
              <a:rPr lang="en-US" dirty="0"/>
            </a:br>
            <a:r>
              <a:rPr lang="en-US" dirty="0"/>
              <a:t>What do </a:t>
            </a:r>
            <a:r>
              <a:rPr lang="en-US" dirty="0" smtClean="0"/>
              <a:t>Residents </a:t>
            </a:r>
            <a:r>
              <a:rPr lang="en-US" dirty="0"/>
              <a:t>think? </a:t>
            </a:r>
          </a:p>
        </p:txBody>
      </p:sp>
      <p:sp>
        <p:nvSpPr>
          <p:cNvPr id="3" name="Subtitle 2"/>
          <p:cNvSpPr>
            <a:spLocks noGrp="1"/>
          </p:cNvSpPr>
          <p:nvPr>
            <p:ph type="subTitle" idx="1"/>
          </p:nvPr>
        </p:nvSpPr>
        <p:spPr>
          <a:xfrm>
            <a:off x="685800" y="5447722"/>
            <a:ext cx="6461760" cy="1066800"/>
          </a:xfrm>
        </p:spPr>
        <p:txBody>
          <a:bodyPr>
            <a:normAutofit lnSpcReduction="10000"/>
          </a:bodyPr>
          <a:lstStyle/>
          <a:p>
            <a:pPr algn="ctr"/>
            <a:r>
              <a:rPr lang="en-US" b="1" dirty="0" smtClean="0"/>
              <a:t>Interim Report of a survey done in June 2017 by</a:t>
            </a:r>
          </a:p>
          <a:p>
            <a:pPr algn="ctr"/>
            <a:r>
              <a:rPr lang="en-US" b="1" dirty="0" smtClean="0"/>
              <a:t>The combined Residents Groups</a:t>
            </a:r>
          </a:p>
          <a:p>
            <a:pPr algn="ctr"/>
            <a:r>
              <a:rPr lang="en-US" b="1" dirty="0" smtClean="0"/>
              <a:t> CRERA CREst and One Norbiton</a:t>
            </a:r>
            <a:endParaRPr lang="en-US" b="1" dirty="0"/>
          </a:p>
        </p:txBody>
      </p:sp>
      <p:pic>
        <p:nvPicPr>
          <p:cNvPr id="5" name="Picture 4"/>
          <p:cNvPicPr>
            <a:picLocks noChangeAspect="1"/>
          </p:cNvPicPr>
          <p:nvPr/>
        </p:nvPicPr>
        <p:blipFill>
          <a:blip r:embed="rId2"/>
          <a:stretch>
            <a:fillRect/>
          </a:stretch>
        </p:blipFill>
        <p:spPr>
          <a:xfrm>
            <a:off x="685800" y="385444"/>
            <a:ext cx="2260600" cy="1155700"/>
          </a:xfrm>
          <a:prstGeom prst="rect">
            <a:avLst/>
          </a:prstGeom>
        </p:spPr>
      </p:pic>
      <p:pic>
        <p:nvPicPr>
          <p:cNvPr id="6" name="Picture 5"/>
          <p:cNvPicPr>
            <a:picLocks noChangeAspect="1"/>
          </p:cNvPicPr>
          <p:nvPr/>
        </p:nvPicPr>
        <p:blipFill>
          <a:blip r:embed="rId3"/>
          <a:stretch>
            <a:fillRect/>
          </a:stretch>
        </p:blipFill>
        <p:spPr>
          <a:xfrm>
            <a:off x="3140858" y="180831"/>
            <a:ext cx="2336800" cy="1574800"/>
          </a:xfrm>
          <a:prstGeom prst="rect">
            <a:avLst/>
          </a:prstGeom>
        </p:spPr>
      </p:pic>
      <p:pic>
        <p:nvPicPr>
          <p:cNvPr id="7" name="Picture 6"/>
          <p:cNvPicPr>
            <a:picLocks noChangeAspect="1"/>
          </p:cNvPicPr>
          <p:nvPr/>
        </p:nvPicPr>
        <p:blipFill>
          <a:blip r:embed="rId4"/>
          <a:stretch>
            <a:fillRect/>
          </a:stretch>
        </p:blipFill>
        <p:spPr>
          <a:xfrm>
            <a:off x="5956600" y="218931"/>
            <a:ext cx="1828800" cy="1536700"/>
          </a:xfrm>
          <a:prstGeom prst="rect">
            <a:avLst/>
          </a:prstGeom>
        </p:spPr>
      </p:pic>
    </p:spTree>
    <p:extLst>
      <p:ext uri="{BB962C8B-B14F-4D97-AF65-F5344CB8AC3E}">
        <p14:creationId xmlns:p14="http://schemas.microsoft.com/office/powerpoint/2010/main" val="2403792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926"/>
            <a:ext cx="7620000" cy="1143000"/>
          </a:xfrm>
        </p:spPr>
        <p:txBody>
          <a:bodyPr/>
          <a:lstStyle/>
          <a:p>
            <a:r>
              <a:rPr lang="en-US" dirty="0"/>
              <a:t>O</a:t>
            </a:r>
            <a:r>
              <a:rPr lang="en-US" dirty="0" smtClean="0"/>
              <a:t>ur joint survey  in late 2016 concluded</a:t>
            </a:r>
            <a:r>
              <a:rPr lang="is-IS" dirty="0" smtClean="0"/>
              <a:t>…..</a:t>
            </a:r>
            <a:endParaRPr lang="en-US" dirty="0"/>
          </a:p>
        </p:txBody>
      </p:sp>
      <p:sp>
        <p:nvSpPr>
          <p:cNvPr id="3" name="Content Placeholder 2"/>
          <p:cNvSpPr>
            <a:spLocks noGrp="1"/>
          </p:cNvSpPr>
          <p:nvPr>
            <p:ph idx="1"/>
          </p:nvPr>
        </p:nvSpPr>
        <p:spPr>
          <a:xfrm>
            <a:off x="457200" y="2057400"/>
            <a:ext cx="7620000" cy="4800600"/>
          </a:xfrm>
        </p:spPr>
        <p:txBody>
          <a:bodyPr>
            <a:normAutofit fontScale="40000" lnSpcReduction="20000"/>
          </a:bodyPr>
          <a:lstStyle/>
          <a:p>
            <a:r>
              <a:rPr lang="en-US" sz="5100" b="1" dirty="0"/>
              <a:t>Regeneration could be a Win-Win event and supported by all  IF…</a:t>
            </a:r>
            <a:endParaRPr lang="en-US" sz="5100" dirty="0"/>
          </a:p>
          <a:p>
            <a:r>
              <a:rPr lang="en-US" sz="5100" b="1" dirty="0"/>
              <a:t>Residents are rehoused in improved and affordable homes and get a happier, healthier environment &amp; retain their security of tenure (after a fair and legal decant). </a:t>
            </a:r>
            <a:endParaRPr lang="en-US" sz="5100" dirty="0"/>
          </a:p>
          <a:p>
            <a:r>
              <a:rPr lang="en-US" sz="5100" b="1" dirty="0"/>
              <a:t>Everybody is benefitted rather than  </a:t>
            </a:r>
            <a:r>
              <a:rPr lang="en-US" sz="5100" b="1" dirty="0" smtClean="0"/>
              <a:t>just RBK </a:t>
            </a:r>
            <a:r>
              <a:rPr lang="en-US" sz="5100" b="1" dirty="0"/>
              <a:t>and Developers .</a:t>
            </a:r>
            <a:endParaRPr lang="en-US" sz="5100" dirty="0"/>
          </a:p>
          <a:p>
            <a:r>
              <a:rPr lang="en-US" sz="5100" b="1" dirty="0"/>
              <a:t>It increases much needed social housing.</a:t>
            </a:r>
            <a:endParaRPr lang="en-US" sz="5100" dirty="0"/>
          </a:p>
          <a:p>
            <a:r>
              <a:rPr lang="en-US" sz="5100" b="1" dirty="0"/>
              <a:t>Our elderly, our disabled and our young are better looked after. </a:t>
            </a:r>
            <a:endParaRPr lang="en-US" sz="5100" dirty="0"/>
          </a:p>
          <a:p>
            <a:r>
              <a:rPr lang="en-US" sz="5100" b="1" dirty="0"/>
              <a:t>Our Public service costs are decreased by renewed mutual support and community spirit.</a:t>
            </a:r>
            <a:endParaRPr lang="en-US" sz="5100" dirty="0"/>
          </a:p>
          <a:p>
            <a:r>
              <a:rPr lang="en-US" sz="5100" b="1" dirty="0"/>
              <a:t>Youths have work opportunities and there is less risk of gangs and addiction. </a:t>
            </a:r>
            <a:endParaRPr lang="en-US" sz="5100" dirty="0"/>
          </a:p>
          <a:p>
            <a:r>
              <a:rPr lang="en-US" sz="5100" b="1" dirty="0"/>
              <a:t>These issues </a:t>
            </a:r>
            <a:r>
              <a:rPr lang="en-US" sz="5100" b="1" dirty="0" smtClean="0"/>
              <a:t>are monitored </a:t>
            </a:r>
            <a:r>
              <a:rPr lang="en-US" sz="5100" b="1" dirty="0"/>
              <a:t>by ongoing trusted independent surveys such as this.</a:t>
            </a:r>
            <a:endParaRPr lang="en-US" sz="5100" dirty="0"/>
          </a:p>
          <a:p>
            <a:endParaRPr lang="en-US" dirty="0"/>
          </a:p>
        </p:txBody>
      </p:sp>
    </p:spTree>
    <p:extLst>
      <p:ext uri="{BB962C8B-B14F-4D97-AF65-F5344CB8AC3E}">
        <p14:creationId xmlns:p14="http://schemas.microsoft.com/office/powerpoint/2010/main" val="1055632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Questions asked</a:t>
            </a:r>
            <a:endParaRPr lang="en-US" dirty="0"/>
          </a:p>
        </p:txBody>
      </p:sp>
      <p:sp>
        <p:nvSpPr>
          <p:cNvPr id="3" name="Content Placeholder 2"/>
          <p:cNvSpPr>
            <a:spLocks noGrp="1"/>
          </p:cNvSpPr>
          <p:nvPr>
            <p:ph idx="1"/>
          </p:nvPr>
        </p:nvSpPr>
        <p:spPr>
          <a:xfrm>
            <a:off x="457200" y="1249911"/>
            <a:ext cx="7620000" cy="4800600"/>
          </a:xfrm>
        </p:spPr>
        <p:txBody>
          <a:bodyPr>
            <a:normAutofit fontScale="85000" lnSpcReduction="20000"/>
          </a:bodyPr>
          <a:lstStyle/>
          <a:p>
            <a:r>
              <a:rPr lang="en-US" dirty="0" smtClean="0"/>
              <a:t>Do you have an understanding of what is happening on </a:t>
            </a:r>
            <a:r>
              <a:rPr lang="en-US" dirty="0"/>
              <a:t>R</a:t>
            </a:r>
            <a:r>
              <a:rPr lang="en-US" dirty="0" smtClean="0"/>
              <a:t>egeneration? If yes</a:t>
            </a:r>
          </a:p>
          <a:p>
            <a:r>
              <a:rPr lang="en-US" dirty="0" smtClean="0"/>
              <a:t>Could you let us know your preference about Regeneration and if you agree with the following</a:t>
            </a:r>
          </a:p>
          <a:p>
            <a:r>
              <a:rPr lang="en-US" dirty="0" smtClean="0"/>
              <a:t>Are there any other people over 16yrs old living with you who have an opinion?</a:t>
            </a:r>
          </a:p>
          <a:p>
            <a:r>
              <a:rPr lang="en-US" b="1" dirty="0" smtClean="0">
                <a:solidFill>
                  <a:srgbClr val="FF0000"/>
                </a:solidFill>
              </a:rPr>
              <a:t>WE SUPPORT OUR COMBINED RESIDENT GROUPS</a:t>
            </a:r>
          </a:p>
          <a:p>
            <a:r>
              <a:rPr lang="en-US" dirty="0" smtClean="0"/>
              <a:t>We the undersigned wish to express our views with regard to the Regeneration plans for the Cambridge Rd Estate </a:t>
            </a:r>
          </a:p>
          <a:p>
            <a:pPr algn="ctr"/>
            <a:r>
              <a:rPr lang="en-US" dirty="0" smtClean="0"/>
              <a:t>PLEASE MARK X IN BOX AS FOLLOWS</a:t>
            </a:r>
            <a:endParaRPr lang="en-US" dirty="0"/>
          </a:p>
          <a:p>
            <a:r>
              <a:rPr lang="en-US" dirty="0"/>
              <a:t>Box A "We object entirely to the Council’s plan to regenerate the Estate and want the process stopped for more discussions with residents"  </a:t>
            </a:r>
          </a:p>
          <a:p>
            <a:r>
              <a:rPr lang="en-US" dirty="0"/>
              <a:t>Box B “We understand the council’s intention with regard to regeneration but want the council to engage with residents’ representatives to achieve a fairer deal  </a:t>
            </a:r>
          </a:p>
          <a:p>
            <a:r>
              <a:rPr lang="en-US" dirty="0"/>
              <a:t>Box C “We are fully in support of the Council and the plans for Regeneration as they stand  </a:t>
            </a:r>
          </a:p>
        </p:txBody>
      </p:sp>
    </p:spTree>
    <p:extLst>
      <p:ext uri="{BB962C8B-B14F-4D97-AF65-F5344CB8AC3E}">
        <p14:creationId xmlns:p14="http://schemas.microsoft.com/office/powerpoint/2010/main" val="3264557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19062" cy="758697"/>
          </a:xfrm>
        </p:spPr>
        <p:txBody>
          <a:bodyPr/>
          <a:lstStyle/>
          <a:p>
            <a:r>
              <a:rPr lang="en-US" dirty="0" smtClean="0"/>
              <a:t>INTERIM RESULTS</a:t>
            </a:r>
            <a:endParaRPr lang="en-US" dirty="0"/>
          </a:p>
        </p:txBody>
      </p:sp>
      <p:sp>
        <p:nvSpPr>
          <p:cNvPr id="3" name="Content Placeholder 2"/>
          <p:cNvSpPr>
            <a:spLocks noGrp="1"/>
          </p:cNvSpPr>
          <p:nvPr>
            <p:ph idx="1"/>
          </p:nvPr>
        </p:nvSpPr>
        <p:spPr>
          <a:xfrm>
            <a:off x="104785" y="3939752"/>
            <a:ext cx="8037478" cy="3653553"/>
          </a:xfrm>
        </p:spPr>
        <p:txBody>
          <a:bodyPr/>
          <a:lstStyle/>
          <a:p>
            <a:pPr marL="114300" indent="0" algn="ctr">
              <a:buNone/>
            </a:pPr>
            <a:r>
              <a:rPr lang="en-US" sz="1800" b="1" dirty="0" smtClean="0"/>
              <a:t>MOST OF THE </a:t>
            </a:r>
            <a:r>
              <a:rPr lang="en-US" sz="1800" b="1" dirty="0" smtClean="0"/>
              <a:t>ADDRESSES ON  CAMBRIDGE RD ESTATE WERE APPROACHED </a:t>
            </a:r>
          </a:p>
          <a:p>
            <a:pPr marL="114300" indent="0" algn="ctr">
              <a:buNone/>
            </a:pPr>
            <a:r>
              <a:rPr lang="en-US" sz="2400" b="1" dirty="0" smtClean="0"/>
              <a:t>163</a:t>
            </a:r>
            <a:r>
              <a:rPr lang="en-US" sz="1800" b="1" dirty="0" smtClean="0"/>
              <a:t> RESIDENTS WERE INTERVIEWED FACE TO FACE </a:t>
            </a:r>
          </a:p>
          <a:p>
            <a:pPr marL="114300" indent="0" algn="ctr">
              <a:buNone/>
            </a:pPr>
            <a:r>
              <a:rPr lang="en-US" sz="1800" b="1" dirty="0" smtClean="0"/>
              <a:t>A </a:t>
            </a:r>
            <a:r>
              <a:rPr lang="en-US" sz="1800" b="1" dirty="0"/>
              <a:t>FURTHER 500</a:t>
            </a:r>
            <a:r>
              <a:rPr lang="en-US" sz="1400" b="1" dirty="0"/>
              <a:t> </a:t>
            </a:r>
            <a:r>
              <a:rPr lang="en-US" sz="1400" b="1" dirty="0" smtClean="0"/>
              <a:t>+ </a:t>
            </a:r>
            <a:r>
              <a:rPr lang="en-US" sz="1800" b="1" dirty="0" smtClean="0"/>
              <a:t>OF </a:t>
            </a:r>
            <a:r>
              <a:rPr lang="en-US" sz="1800" b="1" dirty="0" smtClean="0"/>
              <a:t>THE REMAINING ADDRESSES HAVE BEEN LEAFLETED</a:t>
            </a:r>
          </a:p>
          <a:p>
            <a:pPr marL="114300" indent="0" algn="ctr">
              <a:buNone/>
            </a:pPr>
            <a:r>
              <a:rPr lang="en-US" sz="2000" b="1" u="sng" dirty="0" smtClean="0">
                <a:solidFill>
                  <a:srgbClr val="FF0000"/>
                </a:solidFill>
              </a:rPr>
              <a:t>SO FAR </a:t>
            </a:r>
            <a:r>
              <a:rPr lang="en-US" sz="2400" b="1" u="sng" dirty="0" smtClean="0">
                <a:solidFill>
                  <a:srgbClr val="FF0000"/>
                </a:solidFill>
              </a:rPr>
              <a:t>192 </a:t>
            </a:r>
            <a:r>
              <a:rPr lang="en-US" sz="2000" b="1" u="sng" dirty="0" smtClean="0">
                <a:solidFill>
                  <a:srgbClr val="FF0000"/>
                </a:solidFill>
              </a:rPr>
              <a:t>RESIDENTS HAVE RESPONDED*  ONLY 12 REFUSED</a:t>
            </a:r>
          </a:p>
          <a:p>
            <a:pPr marL="114300" indent="0" algn="ctr">
              <a:buNone/>
            </a:pPr>
            <a:r>
              <a:rPr lang="en-US" sz="2400" b="1" u="sng" dirty="0" smtClean="0">
                <a:solidFill>
                  <a:srgbClr val="FF0000"/>
                </a:solidFill>
              </a:rPr>
              <a:t>93.8%</a:t>
            </a:r>
            <a:r>
              <a:rPr lang="en-US" sz="1600" b="1" u="sng" dirty="0" smtClean="0">
                <a:solidFill>
                  <a:srgbClr val="FF0000"/>
                </a:solidFill>
              </a:rPr>
              <a:t> SUPPORT OUR THREE GROUPS NEGOTIATING WITH RBK ON THEIR BEHALF </a:t>
            </a:r>
          </a:p>
        </p:txBody>
      </p:sp>
      <p:sp>
        <p:nvSpPr>
          <p:cNvPr id="4" name="TextBox 3"/>
          <p:cNvSpPr txBox="1"/>
          <p:nvPr/>
        </p:nvSpPr>
        <p:spPr>
          <a:xfrm>
            <a:off x="457200" y="985097"/>
            <a:ext cx="7225440" cy="2954655"/>
          </a:xfrm>
          <a:prstGeom prst="rect">
            <a:avLst/>
          </a:prstGeom>
          <a:noFill/>
        </p:spPr>
        <p:txBody>
          <a:bodyPr wrap="none" rtlCol="0">
            <a:spAutoFit/>
          </a:bodyPr>
          <a:lstStyle/>
          <a:p>
            <a:r>
              <a:rPr lang="en-US" b="1" dirty="0"/>
              <a:t>Box A "We object entirely to the Council’s plan to regenerate the Estate </a:t>
            </a:r>
            <a:endParaRPr lang="en-US" b="1" dirty="0" smtClean="0"/>
          </a:p>
          <a:p>
            <a:r>
              <a:rPr lang="en-US" b="1" dirty="0" smtClean="0"/>
              <a:t>and </a:t>
            </a:r>
            <a:r>
              <a:rPr lang="en-US" b="1" dirty="0"/>
              <a:t>want the process stopped for more discussions with </a:t>
            </a:r>
            <a:r>
              <a:rPr lang="en-US" b="1" dirty="0" smtClean="0"/>
              <a:t>residents</a:t>
            </a:r>
          </a:p>
          <a:p>
            <a:r>
              <a:rPr lang="en-US" b="1" dirty="0" smtClean="0">
                <a:solidFill>
                  <a:srgbClr val="FF0000"/>
                </a:solidFill>
              </a:rPr>
              <a:t> </a:t>
            </a:r>
            <a:r>
              <a:rPr lang="en-US" sz="2000" b="1" u="sng" dirty="0" smtClean="0">
                <a:solidFill>
                  <a:srgbClr val="FF0000"/>
                </a:solidFill>
              </a:rPr>
              <a:t>58%</a:t>
            </a:r>
            <a:r>
              <a:rPr lang="en-US" b="1" u="sng" dirty="0" smtClean="0">
                <a:solidFill>
                  <a:srgbClr val="FF0000"/>
                </a:solidFill>
              </a:rPr>
              <a:t> 112/192</a:t>
            </a:r>
            <a:endParaRPr lang="en-US" b="1" u="sng" dirty="0">
              <a:solidFill>
                <a:srgbClr val="FF0000"/>
              </a:solidFill>
            </a:endParaRPr>
          </a:p>
          <a:p>
            <a:r>
              <a:rPr lang="en-US" b="1" dirty="0"/>
              <a:t> </a:t>
            </a:r>
          </a:p>
          <a:p>
            <a:r>
              <a:rPr lang="en-US" b="1" dirty="0"/>
              <a:t>Box B “We understand the council’s intention with regard to </a:t>
            </a:r>
            <a:r>
              <a:rPr lang="en-US" b="1" dirty="0" smtClean="0"/>
              <a:t>regeneration</a:t>
            </a:r>
          </a:p>
          <a:p>
            <a:r>
              <a:rPr lang="en-US" b="1" dirty="0" smtClean="0"/>
              <a:t> </a:t>
            </a:r>
            <a:r>
              <a:rPr lang="en-US" b="1" dirty="0"/>
              <a:t>but want the council to engage with residents’ representatives to </a:t>
            </a:r>
            <a:r>
              <a:rPr lang="en-US" b="1" dirty="0" smtClean="0"/>
              <a:t>achieve</a:t>
            </a:r>
          </a:p>
          <a:p>
            <a:r>
              <a:rPr lang="en-US" b="1" dirty="0" smtClean="0"/>
              <a:t> </a:t>
            </a:r>
            <a:r>
              <a:rPr lang="en-US" b="1" dirty="0"/>
              <a:t>a fairer deal </a:t>
            </a:r>
            <a:r>
              <a:rPr lang="en-US" sz="2000" b="1" u="sng" dirty="0" smtClean="0">
                <a:solidFill>
                  <a:srgbClr val="FF0000"/>
                </a:solidFill>
              </a:rPr>
              <a:t>37</a:t>
            </a:r>
            <a:r>
              <a:rPr lang="en-US" b="1" u="sng" dirty="0" smtClean="0">
                <a:solidFill>
                  <a:srgbClr val="FF0000"/>
                </a:solidFill>
              </a:rPr>
              <a:t>% 71/192</a:t>
            </a:r>
            <a:r>
              <a:rPr lang="en-US" b="1" dirty="0"/>
              <a:t> </a:t>
            </a:r>
            <a:endParaRPr lang="en-US" b="1" dirty="0" smtClean="0"/>
          </a:p>
          <a:p>
            <a:endParaRPr lang="en-US" b="1" dirty="0"/>
          </a:p>
          <a:p>
            <a:r>
              <a:rPr lang="en-US" b="1" dirty="0"/>
              <a:t>Box C “We are fully in support of the Council and the </a:t>
            </a:r>
            <a:r>
              <a:rPr lang="en-US" b="1" dirty="0" smtClean="0"/>
              <a:t>plans</a:t>
            </a:r>
          </a:p>
          <a:p>
            <a:r>
              <a:rPr lang="en-US" b="1" dirty="0" smtClean="0"/>
              <a:t> </a:t>
            </a:r>
            <a:r>
              <a:rPr lang="en-US" b="1" dirty="0"/>
              <a:t>for Regeneration as they stand  </a:t>
            </a:r>
            <a:r>
              <a:rPr lang="en-US" sz="2000" b="1" u="sng" dirty="0" smtClean="0">
                <a:solidFill>
                  <a:srgbClr val="FF0000"/>
                </a:solidFill>
              </a:rPr>
              <a:t>4.6%</a:t>
            </a:r>
            <a:r>
              <a:rPr lang="en-US" b="1" u="sng" dirty="0" smtClean="0">
                <a:solidFill>
                  <a:srgbClr val="FF0000"/>
                </a:solidFill>
              </a:rPr>
              <a:t> </a:t>
            </a:r>
            <a:r>
              <a:rPr lang="en-US" b="1" u="sng" dirty="0" smtClean="0">
                <a:solidFill>
                  <a:srgbClr val="FF0000"/>
                </a:solidFill>
              </a:rPr>
              <a:t>9/192</a:t>
            </a:r>
            <a:endParaRPr lang="en-US" b="1" u="sng" dirty="0">
              <a:solidFill>
                <a:srgbClr val="FF0000"/>
              </a:solidFill>
            </a:endParaRPr>
          </a:p>
        </p:txBody>
      </p:sp>
      <p:sp>
        <p:nvSpPr>
          <p:cNvPr id="5" name="TextBox 4"/>
          <p:cNvSpPr txBox="1"/>
          <p:nvPr/>
        </p:nvSpPr>
        <p:spPr>
          <a:xfrm>
            <a:off x="457200" y="6510481"/>
            <a:ext cx="7332648" cy="338554"/>
          </a:xfrm>
          <a:prstGeom prst="rect">
            <a:avLst/>
          </a:prstGeom>
          <a:noFill/>
        </p:spPr>
        <p:txBody>
          <a:bodyPr wrap="none" rtlCol="0">
            <a:spAutoFit/>
          </a:bodyPr>
          <a:lstStyle/>
          <a:p>
            <a:r>
              <a:rPr lang="en-US" sz="1600" b="1" dirty="0" smtClean="0"/>
              <a:t>* 169 (88%) signed their responses  and these signatures are available for inspection</a:t>
            </a:r>
            <a:endParaRPr lang="en-US" sz="1600" b="1" dirty="0"/>
          </a:p>
        </p:txBody>
      </p:sp>
    </p:spTree>
    <p:extLst>
      <p:ext uri="{BB962C8B-B14F-4D97-AF65-F5344CB8AC3E}">
        <p14:creationId xmlns:p14="http://schemas.microsoft.com/office/powerpoint/2010/main" val="1674196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40899"/>
            <a:ext cx="76200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39148" y="1589916"/>
            <a:ext cx="7620000" cy="4800600"/>
          </a:xfrm>
        </p:spPr>
        <p:txBody>
          <a:bodyPr>
            <a:normAutofit lnSpcReduction="10000"/>
          </a:bodyPr>
          <a:lstStyle/>
          <a:p>
            <a:r>
              <a:rPr lang="en-US" sz="2600" b="1" dirty="0" smtClean="0">
                <a:solidFill>
                  <a:srgbClr val="FF0000"/>
                </a:solidFill>
              </a:rPr>
              <a:t>112 recorded (A) i.e. that they were against and </a:t>
            </a:r>
          </a:p>
          <a:p>
            <a:r>
              <a:rPr lang="en-US" sz="2600" b="1" dirty="0" smtClean="0">
                <a:solidFill>
                  <a:srgbClr val="FF0000"/>
                </a:solidFill>
              </a:rPr>
              <a:t>71 recorded (B) i.e. that they want </a:t>
            </a:r>
            <a:r>
              <a:rPr lang="en-US" sz="2600" b="1" dirty="0">
                <a:solidFill>
                  <a:srgbClr val="FF0000"/>
                </a:solidFill>
              </a:rPr>
              <a:t>a better </a:t>
            </a:r>
            <a:r>
              <a:rPr lang="en-US" sz="2600" b="1" dirty="0" smtClean="0">
                <a:solidFill>
                  <a:srgbClr val="FF0000"/>
                </a:solidFill>
              </a:rPr>
              <a:t>deal. </a:t>
            </a:r>
          </a:p>
          <a:p>
            <a:r>
              <a:rPr lang="en-US" sz="2600" b="1" dirty="0" smtClean="0">
                <a:solidFill>
                  <a:srgbClr val="FF0000"/>
                </a:solidFill>
              </a:rPr>
              <a:t>Thus 95% </a:t>
            </a:r>
            <a:r>
              <a:rPr lang="en-US" sz="2600" b="1" dirty="0">
                <a:solidFill>
                  <a:srgbClr val="FF0000"/>
                </a:solidFill>
              </a:rPr>
              <a:t>of those surveyed </a:t>
            </a:r>
            <a:r>
              <a:rPr lang="en-US" sz="2600" b="1" dirty="0" smtClean="0">
                <a:solidFill>
                  <a:srgbClr val="FF0000"/>
                </a:solidFill>
              </a:rPr>
              <a:t>don’t seem to want </a:t>
            </a:r>
            <a:r>
              <a:rPr lang="en-US" sz="2600" b="1" dirty="0">
                <a:solidFill>
                  <a:srgbClr val="FF0000"/>
                </a:solidFill>
              </a:rPr>
              <a:t>what </a:t>
            </a:r>
            <a:r>
              <a:rPr lang="en-US" sz="2600" b="1" dirty="0" smtClean="0">
                <a:solidFill>
                  <a:srgbClr val="FF0000"/>
                </a:solidFill>
              </a:rPr>
              <a:t>RBK is </a:t>
            </a:r>
            <a:r>
              <a:rPr lang="en-US" sz="2600" b="1" dirty="0">
                <a:solidFill>
                  <a:srgbClr val="FF0000"/>
                </a:solidFill>
              </a:rPr>
              <a:t>presently </a:t>
            </a:r>
            <a:r>
              <a:rPr lang="en-US" sz="2600" b="1" dirty="0" smtClean="0">
                <a:solidFill>
                  <a:srgbClr val="FF0000"/>
                </a:solidFill>
              </a:rPr>
              <a:t>offering. </a:t>
            </a:r>
          </a:p>
          <a:p>
            <a:r>
              <a:rPr lang="en-US" dirty="0" smtClean="0"/>
              <a:t>(N.B. THIS IS A COMPLETELY DIFFERENT PICTURE TO RECENT REPORTS MADE BY GENASTACIA AND CLLR COTTINGHAM AND TO THE MINUTES OF THE LAST GROWTH COMMITTEE THAT STATE “The preferred option (of the Residents) was for full phased demolition of the Estate”  known as the 'Preferred </a:t>
            </a:r>
            <a:r>
              <a:rPr lang="en-US" smtClean="0"/>
              <a:t>Option'.)</a:t>
            </a:r>
            <a:endParaRPr dirty="0"/>
          </a:p>
          <a:p>
            <a:r>
              <a:rPr lang="en-US" sz="2600" b="1" dirty="0" smtClean="0">
                <a:solidFill>
                  <a:srgbClr val="FF0000"/>
                </a:solidFill>
              </a:rPr>
              <a:t>Conclusion The </a:t>
            </a:r>
            <a:r>
              <a:rPr lang="en-US" sz="2600" b="1" dirty="0">
                <a:solidFill>
                  <a:srgbClr val="FF0000"/>
                </a:solidFill>
              </a:rPr>
              <a:t>best way to get residents on side is for RBK to work </a:t>
            </a:r>
            <a:r>
              <a:rPr lang="en-US" sz="2600" b="1" dirty="0" smtClean="0">
                <a:solidFill>
                  <a:srgbClr val="FF0000"/>
                </a:solidFill>
              </a:rPr>
              <a:t>closely with </a:t>
            </a:r>
            <a:r>
              <a:rPr lang="en-US" sz="2600" b="1" dirty="0">
                <a:solidFill>
                  <a:srgbClr val="FF0000"/>
                </a:solidFill>
              </a:rPr>
              <a:t>our three established resident </a:t>
            </a:r>
            <a:r>
              <a:rPr lang="en-US" sz="2600" b="1" dirty="0" smtClean="0">
                <a:solidFill>
                  <a:srgbClr val="FF0000"/>
                </a:solidFill>
              </a:rPr>
              <a:t>groups </a:t>
            </a:r>
            <a:r>
              <a:rPr lang="en-US" sz="2600" b="1" dirty="0">
                <a:solidFill>
                  <a:srgbClr val="FF0000"/>
                </a:solidFill>
              </a:rPr>
              <a:t>CREst, CRERA and One Norbiton </a:t>
            </a:r>
          </a:p>
        </p:txBody>
      </p:sp>
    </p:spTree>
    <p:extLst>
      <p:ext uri="{BB962C8B-B14F-4D97-AF65-F5344CB8AC3E}">
        <p14:creationId xmlns:p14="http://schemas.microsoft.com/office/powerpoint/2010/main" val="684885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Adjacency.thmx</Template>
  <TotalTime>482</TotalTime>
  <Words>466</Words>
  <Application>Microsoft Macintosh PowerPoint</Application>
  <PresentationFormat>On-screen Show (4:3)</PresentationFormat>
  <Paragraphs>47</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Cambria</vt:lpstr>
      <vt:lpstr>Arial</vt:lpstr>
      <vt:lpstr>Adjacency</vt:lpstr>
      <vt:lpstr>Regeneration What do Residents think? </vt:lpstr>
      <vt:lpstr>Our joint survey  in late 2016 concluded…..</vt:lpstr>
      <vt:lpstr>              Questions asked</vt:lpstr>
      <vt:lpstr>INTERIM RESULTS</vt:lpstr>
      <vt:lpstr>CONCLUSION</vt:lpstr>
    </vt:vector>
  </TitlesOfParts>
  <Company>TORCHE C C LTD</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Regeneration What do Residents think? </dc:title>
  <dc:creator>Michael D'Souza</dc:creator>
  <cp:lastModifiedBy>Jill Preston</cp:lastModifiedBy>
  <cp:revision>23</cp:revision>
  <dcterms:created xsi:type="dcterms:W3CDTF">2017-06-19T11:25:52Z</dcterms:created>
  <dcterms:modified xsi:type="dcterms:W3CDTF">2017-06-27T15:00:12Z</dcterms:modified>
</cp:coreProperties>
</file>